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Poppins Bold" panose="00000800000000000000" pitchFamily="2" charset="0"/>
      <p:regular r:id="rId19"/>
      <p:bold r:id="rId20"/>
    </p:embeddedFont>
    <p:embeddedFont>
      <p:font typeface="Poppins Medium" panose="00000600000000000000" pitchFamily="2" charset="0"/>
      <p:regular r:id="rId21"/>
      <p:italic r:id="rId22"/>
    </p:embeddedFont>
    <p:embeddedFont>
      <p:font typeface="Poppins Medium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64611"/>
            <a:ext cx="18288000" cy="2922389"/>
            <a:chOff x="0" y="0"/>
            <a:chExt cx="6186311" cy="988561"/>
          </a:xfrm>
        </p:grpSpPr>
        <p:sp>
          <p:nvSpPr>
            <p:cNvPr id="3" name="Freeform 3"/>
            <p:cNvSpPr/>
            <p:nvPr/>
          </p:nvSpPr>
          <p:spPr>
            <a:xfrm>
              <a:off x="0" y="0"/>
              <a:ext cx="6186311" cy="988561"/>
            </a:xfrm>
            <a:custGeom>
              <a:avLst/>
              <a:gdLst/>
              <a:ahLst/>
              <a:cxnLst/>
              <a:rect l="l" t="t" r="r" b="b"/>
              <a:pathLst>
                <a:path w="6186311" h="988561">
                  <a:moveTo>
                    <a:pt x="0" y="0"/>
                  </a:moveTo>
                  <a:lnTo>
                    <a:pt x="6186311" y="0"/>
                  </a:lnTo>
                  <a:lnTo>
                    <a:pt x="6186311" y="988561"/>
                  </a:lnTo>
                  <a:lnTo>
                    <a:pt x="0" y="988561"/>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77600" y="-49007"/>
            <a:ext cx="7114913" cy="519250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668000" y="4406124"/>
            <a:ext cx="7620000" cy="5815584"/>
          </a:xfrm>
          <a:prstGeom prst="rect">
            <a:avLst/>
          </a:prstGeom>
        </p:spPr>
      </p:pic>
      <p:sp>
        <p:nvSpPr>
          <p:cNvPr id="6" name="TextBox 6"/>
          <p:cNvSpPr txBox="1"/>
          <p:nvPr/>
        </p:nvSpPr>
        <p:spPr>
          <a:xfrm>
            <a:off x="580332" y="1664043"/>
            <a:ext cx="10592755" cy="54864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ANFIS Model for Stock Price Prediction</a:t>
            </a:r>
          </a:p>
          <a:p>
            <a:pPr>
              <a:lnSpc>
                <a:spcPts val="10800"/>
              </a:lnSpc>
            </a:pPr>
            <a:endParaRPr lang="en-US" sz="9000" spc="279">
              <a:solidFill>
                <a:srgbClr val="2D4263"/>
              </a:solidFill>
              <a:latin typeface="Poppins Bold"/>
            </a:endParaRPr>
          </a:p>
        </p:txBody>
      </p:sp>
      <p:sp>
        <p:nvSpPr>
          <p:cNvPr id="7" name="TextBox 7"/>
          <p:cNvSpPr txBox="1"/>
          <p:nvPr/>
        </p:nvSpPr>
        <p:spPr>
          <a:xfrm>
            <a:off x="955136" y="7534421"/>
            <a:ext cx="2903533" cy="42481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DONE BY,</a:t>
            </a:r>
          </a:p>
        </p:txBody>
      </p:sp>
      <p:sp>
        <p:nvSpPr>
          <p:cNvPr id="8" name="TextBox 8"/>
          <p:cNvSpPr txBox="1"/>
          <p:nvPr/>
        </p:nvSpPr>
        <p:spPr>
          <a:xfrm>
            <a:off x="955136" y="8060286"/>
            <a:ext cx="6272304" cy="1692552"/>
          </a:xfrm>
          <a:prstGeom prst="rect">
            <a:avLst/>
          </a:prstGeom>
        </p:spPr>
        <p:txBody>
          <a:bodyPr lIns="0" tIns="0" rIns="0" bIns="0" rtlCol="0" anchor="t">
            <a:spAutoFit/>
          </a:bodyPr>
          <a:lstStyle/>
          <a:p>
            <a:pPr>
              <a:lnSpc>
                <a:spcPts val="3539"/>
              </a:lnSpc>
            </a:pPr>
            <a:r>
              <a:rPr lang="en-US" sz="2528">
                <a:solidFill>
                  <a:srgbClr val="191919"/>
                </a:solidFill>
                <a:latin typeface="Poppins Medium"/>
              </a:rPr>
              <a:t>Shravan G</a:t>
            </a:r>
          </a:p>
          <a:p>
            <a:pPr>
              <a:lnSpc>
                <a:spcPts val="3080"/>
              </a:lnSpc>
            </a:pPr>
            <a:r>
              <a:rPr lang="en-US" sz="2200">
                <a:solidFill>
                  <a:srgbClr val="191919"/>
                </a:solidFill>
                <a:latin typeface="Poppins Medium"/>
              </a:rPr>
              <a:t>shravan.g.cd.civ19@iitbhu.ac.in</a:t>
            </a:r>
          </a:p>
          <a:p>
            <a:pPr>
              <a:lnSpc>
                <a:spcPts val="3539"/>
              </a:lnSpc>
            </a:pPr>
            <a:r>
              <a:rPr lang="en-US" sz="2528">
                <a:solidFill>
                  <a:srgbClr val="191919"/>
                </a:solidFill>
                <a:latin typeface="Poppins Medium"/>
              </a:rPr>
              <a:t>Aadil M Moopan</a:t>
            </a:r>
          </a:p>
          <a:p>
            <a:pPr>
              <a:lnSpc>
                <a:spcPts val="3080"/>
              </a:lnSpc>
            </a:pPr>
            <a:r>
              <a:rPr lang="en-US" sz="2200">
                <a:solidFill>
                  <a:srgbClr val="191919"/>
                </a:solidFill>
                <a:latin typeface="Poppins Medium"/>
              </a:rPr>
              <a:t>aadilm.moopan.cd.civ19@iitbhu.ac.in</a:t>
            </a:r>
          </a:p>
        </p:txBody>
      </p:sp>
      <p:sp>
        <p:nvSpPr>
          <p:cNvPr id="9" name="TextBox 9"/>
          <p:cNvSpPr txBox="1"/>
          <p:nvPr/>
        </p:nvSpPr>
        <p:spPr>
          <a:xfrm>
            <a:off x="1123950" y="538593"/>
            <a:ext cx="4109608" cy="42481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Wednesday, May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3645250" y="4427228"/>
            <a:ext cx="10997500" cy="5288272"/>
          </a:xfrm>
          <a:prstGeom prst="rect">
            <a:avLst/>
          </a:prstGeom>
        </p:spPr>
      </p:pic>
      <p:sp>
        <p:nvSpPr>
          <p:cNvPr id="7" name="TextBox 7"/>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Results and Conclusion</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a:t>
            </a:r>
          </a:p>
        </p:txBody>
      </p:sp>
      <p:sp>
        <p:nvSpPr>
          <p:cNvPr id="9" name="TextBox 9"/>
          <p:cNvSpPr txBox="1"/>
          <p:nvPr/>
        </p:nvSpPr>
        <p:spPr>
          <a:xfrm>
            <a:off x="847771" y="866775"/>
            <a:ext cx="16411529" cy="4097655"/>
          </a:xfrm>
          <a:prstGeom prst="rect">
            <a:avLst/>
          </a:prstGeom>
        </p:spPr>
        <p:txBody>
          <a:bodyPr lIns="0" tIns="0" rIns="0" bIns="0" rtlCol="0" anchor="t">
            <a:spAutoFit/>
          </a:bodyPr>
          <a:lstStyle/>
          <a:p>
            <a:pPr>
              <a:lnSpc>
                <a:spcPts val="4679"/>
              </a:lnSpc>
            </a:pPr>
            <a:r>
              <a:rPr lang="en-US" sz="2599">
                <a:solidFill>
                  <a:srgbClr val="2D4263"/>
                </a:solidFill>
                <a:latin typeface="Poppins Medium"/>
              </a:rPr>
              <a:t>S&amp;P500 index’s closing prices are used to generate predictions of next days’ closing price. There are two sets of inputs: one consisting of daily closing price data and the other containing weekly closing prices. A total of 6 ANFIS models are generated on these two datasets using Grid Partitioning, Subtractive Clustering and FCM Clustering modes of ANFIS. After that, each model is tuned to find out the optimal hyperparameters. An ensemble model is built by taking the average of the tuned models.</a:t>
            </a:r>
          </a:p>
          <a:p>
            <a:pPr>
              <a:lnSpc>
                <a:spcPts val="4679"/>
              </a:lnSpc>
            </a:pPr>
            <a:endParaRPr lang="en-US" sz="2599">
              <a:solidFill>
                <a:srgbClr val="2D4263"/>
              </a:solidFill>
              <a:latin typeface="Poppins Medium"/>
            </a:endParaRPr>
          </a:p>
        </p:txBody>
      </p:sp>
      <p:sp>
        <p:nvSpPr>
          <p:cNvPr id="10" name="TextBox 10"/>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10</a:t>
            </a:r>
          </a:p>
        </p:txBody>
      </p:sp>
      <p:sp>
        <p:nvSpPr>
          <p:cNvPr id="11" name="TextBox 11"/>
          <p:cNvSpPr txBox="1"/>
          <p:nvPr/>
        </p:nvSpPr>
        <p:spPr>
          <a:xfrm>
            <a:off x="6538496" y="9658350"/>
            <a:ext cx="5211009" cy="342265"/>
          </a:xfrm>
          <a:prstGeom prst="rect">
            <a:avLst/>
          </a:prstGeom>
        </p:spPr>
        <p:txBody>
          <a:bodyPr lIns="0" tIns="0" rIns="0" bIns="0" rtlCol="0" anchor="t">
            <a:spAutoFit/>
          </a:bodyPr>
          <a:lstStyle/>
          <a:p>
            <a:pPr algn="ctr">
              <a:lnSpc>
                <a:spcPts val="2660"/>
              </a:lnSpc>
            </a:pPr>
            <a:r>
              <a:rPr lang="en-US" sz="1900">
                <a:solidFill>
                  <a:srgbClr val="2D4263"/>
                </a:solidFill>
                <a:latin typeface="Poppins Medium"/>
              </a:rPr>
              <a:t>Fig: Training dataset and associated errors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59" y="2736326"/>
            <a:ext cx="2442776" cy="6521974"/>
          </a:xfrm>
          <a:prstGeom prst="rect">
            <a:avLst/>
          </a:prstGeom>
        </p:spPr>
      </p:pic>
      <p:sp>
        <p:nvSpPr>
          <p:cNvPr id="7" name="TextBox 7"/>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Discussion</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a:t>
            </a:r>
          </a:p>
        </p:txBody>
      </p:sp>
      <p:sp>
        <p:nvSpPr>
          <p:cNvPr id="9" name="TextBox 9"/>
          <p:cNvSpPr txBox="1"/>
          <p:nvPr/>
        </p:nvSpPr>
        <p:spPr>
          <a:xfrm>
            <a:off x="3206733" y="1907896"/>
            <a:ext cx="13117627" cy="5869305"/>
          </a:xfrm>
          <a:prstGeom prst="rect">
            <a:avLst/>
          </a:prstGeom>
        </p:spPr>
        <p:txBody>
          <a:bodyPr lIns="0" tIns="0" rIns="0" bIns="0" rtlCol="0" anchor="t">
            <a:spAutoFit/>
          </a:bodyPr>
          <a:lstStyle/>
          <a:p>
            <a:pPr>
              <a:lnSpc>
                <a:spcPts val="4679"/>
              </a:lnSpc>
            </a:pPr>
            <a:endParaRPr/>
          </a:p>
          <a:p>
            <a:pPr marL="561339" lvl="1" indent="-280669">
              <a:lnSpc>
                <a:spcPts val="4679"/>
              </a:lnSpc>
              <a:buFont typeface="Arial"/>
              <a:buChar char="•"/>
            </a:pPr>
            <a:r>
              <a:rPr lang="en-US" sz="2599">
                <a:solidFill>
                  <a:srgbClr val="2D4263"/>
                </a:solidFill>
                <a:latin typeface="Poppins Medium"/>
              </a:rPr>
              <a:t>However, using parameter tuning significantly increases the prediction accuracy. Counterintuitively, use of parameter tuning does not decrease the prediction errors in the day-by-day prediction case. </a:t>
            </a:r>
          </a:p>
          <a:p>
            <a:pPr marL="561339" lvl="1" indent="-280669">
              <a:lnSpc>
                <a:spcPts val="4679"/>
              </a:lnSpc>
              <a:buFont typeface="Arial"/>
              <a:buChar char="•"/>
            </a:pPr>
            <a:r>
              <a:rPr lang="en-US" sz="2599">
                <a:solidFill>
                  <a:srgbClr val="2D4263"/>
                </a:solidFill>
                <a:latin typeface="Poppins Medium"/>
              </a:rPr>
              <a:t>This result might point that hyperparameter tuning is more important for long term results with higher uncertainty.</a:t>
            </a:r>
          </a:p>
          <a:p>
            <a:pPr marL="561339" lvl="1" indent="-280669">
              <a:lnSpc>
                <a:spcPts val="4679"/>
              </a:lnSpc>
              <a:buFont typeface="Arial"/>
              <a:buChar char="•"/>
            </a:pPr>
            <a:r>
              <a:rPr lang="en-US" sz="2599">
                <a:solidFill>
                  <a:srgbClr val="2D4263"/>
                </a:solidFill>
                <a:latin typeface="Poppins Medium"/>
              </a:rPr>
              <a:t>As a conclusion, ANFIS is a powerful tool for time series prediction. Even without using complex combinations or ensemble models, the model can produce R squared values higher than 90%. As a future work, the model can be run on different stocks or indices.</a:t>
            </a:r>
          </a:p>
        </p:txBody>
      </p:sp>
      <p:sp>
        <p:nvSpPr>
          <p:cNvPr id="10" name="TextBox 10"/>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07734">
            <a:off x="1081727" y="5731543"/>
            <a:ext cx="4214442" cy="4509617"/>
          </a:xfrm>
          <a:prstGeom prst="rect">
            <a:avLst/>
          </a:prstGeom>
        </p:spPr>
      </p:pic>
      <p:grpSp>
        <p:nvGrpSpPr>
          <p:cNvPr id="3" name="Group 3"/>
          <p:cNvGrpSpPr/>
          <p:nvPr/>
        </p:nvGrpSpPr>
        <p:grpSpPr>
          <a:xfrm>
            <a:off x="0" y="0"/>
            <a:ext cx="18288000" cy="847771"/>
            <a:chOff x="0" y="0"/>
            <a:chExt cx="6186311" cy="286777"/>
          </a:xfrm>
        </p:grpSpPr>
        <p:sp>
          <p:nvSpPr>
            <p:cNvPr id="4" name="Freeform 4"/>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5" name="Group 5"/>
          <p:cNvGrpSpPr/>
          <p:nvPr/>
        </p:nvGrpSpPr>
        <p:grpSpPr>
          <a:xfrm>
            <a:off x="0" y="0"/>
            <a:ext cx="847771" cy="847771"/>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7551">
            <a:off x="280230" y="1193774"/>
            <a:ext cx="4660483" cy="369449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72082">
            <a:off x="4552462" y="3742292"/>
            <a:ext cx="2298348" cy="2478611"/>
          </a:xfrm>
          <a:prstGeom prst="rect">
            <a:avLst/>
          </a:prstGeom>
        </p:spPr>
      </p:pic>
      <p:sp>
        <p:nvSpPr>
          <p:cNvPr id="9" name="TextBox 9"/>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References</a:t>
            </a:r>
          </a:p>
        </p:txBody>
      </p:sp>
      <p:sp>
        <p:nvSpPr>
          <p:cNvPr id="10" name="TextBox 10"/>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VII</a:t>
            </a:r>
          </a:p>
        </p:txBody>
      </p:sp>
      <p:sp>
        <p:nvSpPr>
          <p:cNvPr id="11" name="TextBox 11"/>
          <p:cNvSpPr txBox="1"/>
          <p:nvPr/>
        </p:nvSpPr>
        <p:spPr>
          <a:xfrm>
            <a:off x="7150957" y="1187649"/>
            <a:ext cx="10108343" cy="8140065"/>
          </a:xfrm>
          <a:prstGeom prst="rect">
            <a:avLst/>
          </a:prstGeom>
        </p:spPr>
        <p:txBody>
          <a:bodyPr lIns="0" tIns="0" rIns="0" bIns="0" rtlCol="0" anchor="t">
            <a:spAutoFit/>
          </a:bodyPr>
          <a:lstStyle/>
          <a:p>
            <a:pPr marL="582932" lvl="1" indent="-291466">
              <a:lnSpc>
                <a:spcPts val="4320"/>
              </a:lnSpc>
              <a:buFont typeface="Arial"/>
              <a:buChar char="•"/>
            </a:pPr>
            <a:r>
              <a:rPr lang="en-US" sz="2700">
                <a:solidFill>
                  <a:srgbClr val="2D4263"/>
                </a:solidFill>
                <a:latin typeface="Poppins Medium"/>
              </a:rPr>
              <a:t>Wikipedia</a:t>
            </a:r>
          </a:p>
          <a:p>
            <a:pPr>
              <a:lnSpc>
                <a:spcPts val="4320"/>
              </a:lnSpc>
            </a:pPr>
            <a:r>
              <a:rPr lang="en-US" sz="2700">
                <a:solidFill>
                  <a:srgbClr val="2D4263"/>
                </a:solidFill>
                <a:latin typeface="Poppins Medium"/>
              </a:rPr>
              <a:t>https://en.wikipedia.org/wiki/Adaptive_neuro_fuzzy_inference_system</a:t>
            </a:r>
          </a:p>
          <a:p>
            <a:pPr marL="582932" lvl="1" indent="-291466">
              <a:lnSpc>
                <a:spcPts val="4320"/>
              </a:lnSpc>
              <a:buFont typeface="Arial"/>
              <a:buChar char="•"/>
            </a:pPr>
            <a:r>
              <a:rPr lang="en-US" sz="2700">
                <a:solidFill>
                  <a:srgbClr val="2D4263"/>
                </a:solidFill>
                <a:latin typeface="Poppins Medium"/>
              </a:rPr>
              <a:t>MATLAB</a:t>
            </a:r>
          </a:p>
          <a:p>
            <a:pPr>
              <a:lnSpc>
                <a:spcPts val="4320"/>
              </a:lnSpc>
            </a:pPr>
            <a:r>
              <a:rPr lang="en-US" sz="2700">
                <a:solidFill>
                  <a:srgbClr val="2D4263"/>
                </a:solidFill>
                <a:latin typeface="Poppins Medium"/>
              </a:rPr>
              <a:t>https://in.mathworks.com/help/fuzzy/neuro-adaptive-learning-and-anfis.html</a:t>
            </a:r>
          </a:p>
          <a:p>
            <a:pPr marL="582932" lvl="1" indent="-291466">
              <a:lnSpc>
                <a:spcPts val="4320"/>
              </a:lnSpc>
              <a:buFont typeface="Arial"/>
              <a:buChar char="•"/>
            </a:pPr>
            <a:r>
              <a:rPr lang="en-US" sz="2700">
                <a:solidFill>
                  <a:srgbClr val="2D4263"/>
                </a:solidFill>
                <a:latin typeface="Poppins Medium"/>
              </a:rPr>
              <a:t>Research Papers</a:t>
            </a:r>
          </a:p>
          <a:p>
            <a:pPr marL="582932" lvl="1" indent="-291466">
              <a:lnSpc>
                <a:spcPts val="4320"/>
              </a:lnSpc>
              <a:buFont typeface="Arial"/>
              <a:buChar char="•"/>
            </a:pPr>
            <a:r>
              <a:rPr lang="en-US" sz="2700">
                <a:solidFill>
                  <a:srgbClr val="2D4263"/>
                </a:solidFill>
                <a:latin typeface="Poppins Medium"/>
              </a:rPr>
              <a:t>https://www.researchgate.net/publication/271337881_A_Predictive_Stock_Market_Technical_Analysis_Using_Fuzzy_Logic</a:t>
            </a:r>
          </a:p>
          <a:p>
            <a:pPr marL="582932" lvl="1" indent="-291466">
              <a:lnSpc>
                <a:spcPts val="4320"/>
              </a:lnSpc>
              <a:buFont typeface="Arial"/>
              <a:buChar char="•"/>
            </a:pPr>
            <a:r>
              <a:rPr lang="en-US" sz="2700">
                <a:solidFill>
                  <a:srgbClr val="2D4263"/>
                </a:solidFill>
                <a:latin typeface="Poppins Medium"/>
              </a:rPr>
              <a:t>https://www.researchgate.net/publication/284205028_Predicting_Closing_Stock_Price_using_Artificial_Neural_Network_and_Adaptive_Neuro_Fuzzy_Inference_System_ANFIS_The_Case_of_the_Dhaka_Stock_Exchange</a:t>
            </a:r>
          </a:p>
        </p:txBody>
      </p:sp>
      <p:sp>
        <p:nvSpPr>
          <p:cNvPr id="12" name="TextBox 12"/>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10592755" cy="27432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Thank you </a:t>
            </a:r>
          </a:p>
          <a:p>
            <a:pPr>
              <a:lnSpc>
                <a:spcPts val="10800"/>
              </a:lnSpc>
            </a:pPr>
            <a:r>
              <a:rPr lang="en-US" sz="9000" spc="279">
                <a:solidFill>
                  <a:srgbClr val="2D4263"/>
                </a:solidFill>
                <a:latin typeface="Poppins Bold"/>
              </a:rPr>
              <a:t>for listening</a:t>
            </a:r>
          </a:p>
        </p:txBody>
      </p:sp>
      <p:sp>
        <p:nvSpPr>
          <p:cNvPr id="6" name="TextBox 6"/>
          <p:cNvSpPr txBox="1"/>
          <p:nvPr/>
        </p:nvSpPr>
        <p:spPr>
          <a:xfrm>
            <a:off x="1123950" y="603885"/>
            <a:ext cx="2903533" cy="42481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14335"/>
            <a:ext cx="10592755" cy="438150"/>
          </a:xfrm>
          <a:prstGeom prst="rect">
            <a:avLst/>
          </a:prstGeom>
        </p:spPr>
        <p:txBody>
          <a:bodyPr lIns="0" tIns="0" rIns="0" bIns="0" rtlCol="0" anchor="t">
            <a:spAutoFit/>
          </a:bodyPr>
          <a:lstStyle/>
          <a:p>
            <a:pPr>
              <a:lnSpc>
                <a:spcPts val="3240"/>
              </a:lnSpc>
            </a:pPr>
            <a:r>
              <a:rPr lang="en-US" sz="2700" spc="83">
                <a:solidFill>
                  <a:srgbClr val="2D4263"/>
                </a:solidFill>
                <a:latin typeface="Poppins Medium"/>
              </a:rPr>
              <a:t>Introduction</a:t>
            </a:r>
          </a:p>
        </p:txBody>
      </p:sp>
      <p:sp>
        <p:nvSpPr>
          <p:cNvPr id="7" name="TextBox 7"/>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8" name="TextBox 8"/>
          <p:cNvSpPr txBox="1"/>
          <p:nvPr/>
        </p:nvSpPr>
        <p:spPr>
          <a:xfrm>
            <a:off x="8777518" y="1152525"/>
            <a:ext cx="8481782" cy="852487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The prediction of stock prices has always been an attractive studying area that many people are interested in as it has the ability to directly increase the chance of profiting for the financial interpreters. In this study, we worked on the problem of predicting the next days’ closing price of S&amp;P 500 index.</a:t>
            </a:r>
          </a:p>
          <a:p>
            <a:pPr>
              <a:lnSpc>
                <a:spcPts val="4800"/>
              </a:lnSpc>
            </a:pPr>
            <a:endParaRPr lang="en-US" sz="3000">
              <a:solidFill>
                <a:srgbClr val="2D4263"/>
              </a:solidFill>
              <a:latin typeface="Poppins Medium"/>
            </a:endParaRPr>
          </a:p>
          <a:p>
            <a:pPr>
              <a:lnSpc>
                <a:spcPts val="4800"/>
              </a:lnSpc>
            </a:pPr>
            <a:r>
              <a:rPr lang="en-US" sz="3000">
                <a:solidFill>
                  <a:srgbClr val="2D4263"/>
                </a:solidFill>
                <a:latin typeface="Poppins Medium"/>
              </a:rPr>
              <a:t>ANFIS, adaptive neuro-fuzzy inference system, uses the given inputs and outputs of a dataset to construct a fuzzy inference system. ANFIS is the combination of both artificial neural networks and fuzzy logic.</a:t>
            </a:r>
          </a:p>
          <a:p>
            <a:pPr>
              <a:lnSpc>
                <a:spcPts val="4800"/>
              </a:lnSpc>
            </a:pPr>
            <a:endParaRPr lang="en-US" sz="3000">
              <a:solidFill>
                <a:srgbClr val="2D4263"/>
              </a:solidFill>
              <a:latin typeface="Poppins Medium"/>
            </a:endParaRPr>
          </a:p>
        </p:txBody>
      </p:sp>
      <p:sp>
        <p:nvSpPr>
          <p:cNvPr id="9" name="TextBox 9"/>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2397432"/>
            <a:ext cx="6818678" cy="5492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14335"/>
            <a:ext cx="10592755" cy="438150"/>
          </a:xfrm>
          <a:prstGeom prst="rect">
            <a:avLst/>
          </a:prstGeom>
        </p:spPr>
        <p:txBody>
          <a:bodyPr lIns="0" tIns="0" rIns="0" bIns="0" rtlCol="0" anchor="t">
            <a:spAutoFit/>
          </a:bodyPr>
          <a:lstStyle/>
          <a:p>
            <a:pPr>
              <a:lnSpc>
                <a:spcPts val="3240"/>
              </a:lnSpc>
            </a:pPr>
            <a:r>
              <a:rPr lang="en-US" sz="2700" spc="83">
                <a:solidFill>
                  <a:srgbClr val="2D4263"/>
                </a:solidFill>
                <a:latin typeface="Poppins Medium"/>
              </a:rPr>
              <a:t>Motivation</a:t>
            </a:r>
          </a:p>
        </p:txBody>
      </p:sp>
      <p:sp>
        <p:nvSpPr>
          <p:cNvPr id="7" name="TextBox 7"/>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8" name="TextBox 8"/>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3</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16705" y="2685513"/>
            <a:ext cx="6266495" cy="5304827"/>
          </a:xfrm>
          <a:prstGeom prst="rect">
            <a:avLst/>
          </a:prstGeom>
        </p:spPr>
      </p:pic>
      <p:sp>
        <p:nvSpPr>
          <p:cNvPr id="10" name="TextBox 10"/>
          <p:cNvSpPr txBox="1"/>
          <p:nvPr/>
        </p:nvSpPr>
        <p:spPr>
          <a:xfrm>
            <a:off x="662218" y="1103313"/>
            <a:ext cx="11054487" cy="7858760"/>
          </a:xfrm>
          <a:prstGeom prst="rect">
            <a:avLst/>
          </a:prstGeom>
        </p:spPr>
        <p:txBody>
          <a:bodyPr lIns="0" tIns="0" rIns="0" bIns="0" rtlCol="0" anchor="t">
            <a:spAutoFit/>
          </a:bodyPr>
          <a:lstStyle/>
          <a:p>
            <a:pPr>
              <a:lnSpc>
                <a:spcPts val="4479"/>
              </a:lnSpc>
            </a:pPr>
            <a:r>
              <a:rPr lang="en-US" sz="2799">
                <a:solidFill>
                  <a:srgbClr val="2D4263"/>
                </a:solidFill>
                <a:latin typeface="Poppins Medium"/>
              </a:rPr>
              <a:t>The prediction of stock prices has always been an attractive studying area that many people are interested in as it has the ability to directly increase the chance of profiting for the financial interpreters. In this study, we worked on the problem of predicting the next days’ closing price of S&amp;P 500 index.</a:t>
            </a:r>
          </a:p>
          <a:p>
            <a:pPr>
              <a:lnSpc>
                <a:spcPts val="4479"/>
              </a:lnSpc>
            </a:pPr>
            <a:endParaRPr lang="en-US" sz="2799">
              <a:solidFill>
                <a:srgbClr val="2D4263"/>
              </a:solidFill>
              <a:latin typeface="Poppins Medium"/>
            </a:endParaRPr>
          </a:p>
          <a:p>
            <a:pPr>
              <a:lnSpc>
                <a:spcPts val="4479"/>
              </a:lnSpc>
            </a:pPr>
            <a:r>
              <a:rPr lang="en-US" sz="2799">
                <a:solidFill>
                  <a:srgbClr val="2D4263"/>
                </a:solidFill>
                <a:latin typeface="Poppins Medium"/>
              </a:rPr>
              <a:t>Being finance enthusiasts, we wanted to explore how technology can help us predict future market prices, which can help us make the right trades.</a:t>
            </a:r>
          </a:p>
          <a:p>
            <a:pPr>
              <a:lnSpc>
                <a:spcPts val="4479"/>
              </a:lnSpc>
            </a:pPr>
            <a:endParaRPr lang="en-US" sz="2799">
              <a:solidFill>
                <a:srgbClr val="2D4263"/>
              </a:solidFill>
              <a:latin typeface="Poppins Medium"/>
            </a:endParaRPr>
          </a:p>
          <a:p>
            <a:pPr>
              <a:lnSpc>
                <a:spcPts val="4479"/>
              </a:lnSpc>
            </a:pPr>
            <a:r>
              <a:rPr lang="en-US" sz="2799">
                <a:solidFill>
                  <a:srgbClr val="2D4263"/>
                </a:solidFill>
                <a:latin typeface="Poppins Medium"/>
              </a:rPr>
              <a:t>Many traditional time series models have been proposed and applied to economic forecasting. Recent advances in soft computing techniques provide suitable tools to predict chaotic environments, like stock market closing prices.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3012" y="2281511"/>
            <a:ext cx="8450988" cy="8005489"/>
          </a:xfrm>
          <a:prstGeom prst="rect">
            <a:avLst/>
          </a:prstGeom>
        </p:spPr>
      </p:pic>
      <p:sp>
        <p:nvSpPr>
          <p:cNvPr id="7" name="TextBox 7"/>
          <p:cNvSpPr txBox="1"/>
          <p:nvPr/>
        </p:nvSpPr>
        <p:spPr>
          <a:xfrm>
            <a:off x="1123950" y="214335"/>
            <a:ext cx="10592755" cy="438150"/>
          </a:xfrm>
          <a:prstGeom prst="rect">
            <a:avLst/>
          </a:prstGeom>
        </p:spPr>
        <p:txBody>
          <a:bodyPr lIns="0" tIns="0" rIns="0" bIns="0" rtlCol="0" anchor="t">
            <a:spAutoFit/>
          </a:bodyPr>
          <a:lstStyle/>
          <a:p>
            <a:pPr>
              <a:lnSpc>
                <a:spcPts val="3240"/>
              </a:lnSpc>
            </a:pPr>
            <a:r>
              <a:rPr lang="en-US" sz="2700" spc="83">
                <a:solidFill>
                  <a:srgbClr val="2D4263"/>
                </a:solidFill>
                <a:latin typeface="Poppins Medium"/>
              </a:rPr>
              <a:t>Technology</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9" name="TextBox 9"/>
          <p:cNvSpPr txBox="1"/>
          <p:nvPr/>
        </p:nvSpPr>
        <p:spPr>
          <a:xfrm>
            <a:off x="9793397" y="1922117"/>
            <a:ext cx="5366747" cy="585470"/>
          </a:xfrm>
          <a:prstGeom prst="rect">
            <a:avLst/>
          </a:prstGeom>
        </p:spPr>
        <p:txBody>
          <a:bodyPr lIns="0" tIns="0" rIns="0" bIns="0" rtlCol="0" anchor="t">
            <a:spAutoFit/>
          </a:bodyPr>
          <a:lstStyle/>
          <a:p>
            <a:pPr>
              <a:lnSpc>
                <a:spcPts val="4959"/>
              </a:lnSpc>
            </a:pPr>
            <a:r>
              <a:rPr lang="en-US" sz="3099">
                <a:solidFill>
                  <a:srgbClr val="2D4263"/>
                </a:solidFill>
                <a:latin typeface="Poppins Bold"/>
              </a:rPr>
              <a:t>Model</a:t>
            </a:r>
          </a:p>
        </p:txBody>
      </p:sp>
      <p:sp>
        <p:nvSpPr>
          <p:cNvPr id="10" name="TextBox 10"/>
          <p:cNvSpPr txBox="1"/>
          <p:nvPr/>
        </p:nvSpPr>
        <p:spPr>
          <a:xfrm>
            <a:off x="9793397" y="2631591"/>
            <a:ext cx="7807056" cy="1657350"/>
          </a:xfrm>
          <a:prstGeom prst="rect">
            <a:avLst/>
          </a:prstGeom>
        </p:spPr>
        <p:txBody>
          <a:bodyPr lIns="0" tIns="0" rIns="0" bIns="0" rtlCol="0" anchor="t">
            <a:spAutoFit/>
          </a:bodyPr>
          <a:lstStyle/>
          <a:p>
            <a:pPr>
              <a:lnSpc>
                <a:spcPts val="4499"/>
              </a:lnSpc>
            </a:pPr>
            <a:r>
              <a:rPr lang="en-US" sz="2499">
                <a:solidFill>
                  <a:srgbClr val="2D4263"/>
                </a:solidFill>
                <a:latin typeface="Poppins Medium"/>
              </a:rPr>
              <a:t>ANFIS, Adaptive neuro-fuzzy inference system is a combination of both fuzzy inference system (FIS) and Artificial Neural Network (ANN).</a:t>
            </a:r>
          </a:p>
        </p:txBody>
      </p:sp>
      <p:sp>
        <p:nvSpPr>
          <p:cNvPr id="11" name="TextBox 11"/>
          <p:cNvSpPr txBox="1"/>
          <p:nvPr/>
        </p:nvSpPr>
        <p:spPr>
          <a:xfrm>
            <a:off x="9793397" y="4668720"/>
            <a:ext cx="5366747" cy="585470"/>
          </a:xfrm>
          <a:prstGeom prst="rect">
            <a:avLst/>
          </a:prstGeom>
        </p:spPr>
        <p:txBody>
          <a:bodyPr lIns="0" tIns="0" rIns="0" bIns="0" rtlCol="0" anchor="t">
            <a:spAutoFit/>
          </a:bodyPr>
          <a:lstStyle/>
          <a:p>
            <a:pPr>
              <a:lnSpc>
                <a:spcPts val="4959"/>
              </a:lnSpc>
            </a:pPr>
            <a:r>
              <a:rPr lang="en-US" sz="3099">
                <a:solidFill>
                  <a:srgbClr val="2D4263"/>
                </a:solidFill>
                <a:latin typeface="Poppins Bold"/>
              </a:rPr>
              <a:t>Language</a:t>
            </a:r>
          </a:p>
        </p:txBody>
      </p:sp>
      <p:sp>
        <p:nvSpPr>
          <p:cNvPr id="12" name="TextBox 12"/>
          <p:cNvSpPr txBox="1"/>
          <p:nvPr/>
        </p:nvSpPr>
        <p:spPr>
          <a:xfrm>
            <a:off x="9793397" y="5378194"/>
            <a:ext cx="7465903" cy="533400"/>
          </a:xfrm>
          <a:prstGeom prst="rect">
            <a:avLst/>
          </a:prstGeom>
        </p:spPr>
        <p:txBody>
          <a:bodyPr lIns="0" tIns="0" rIns="0" bIns="0" rtlCol="0" anchor="t">
            <a:spAutoFit/>
          </a:bodyPr>
          <a:lstStyle/>
          <a:p>
            <a:pPr>
              <a:lnSpc>
                <a:spcPts val="4499"/>
              </a:lnSpc>
            </a:pPr>
            <a:r>
              <a:rPr lang="en-US" sz="2499">
                <a:solidFill>
                  <a:srgbClr val="2D4263"/>
                </a:solidFill>
                <a:latin typeface="Poppins Medium"/>
              </a:rPr>
              <a:t>MATLAB</a:t>
            </a:r>
          </a:p>
        </p:txBody>
      </p:sp>
      <p:sp>
        <p:nvSpPr>
          <p:cNvPr id="13" name="TextBox 13"/>
          <p:cNvSpPr txBox="1"/>
          <p:nvPr/>
        </p:nvSpPr>
        <p:spPr>
          <a:xfrm>
            <a:off x="9793397" y="6408688"/>
            <a:ext cx="5366747" cy="585470"/>
          </a:xfrm>
          <a:prstGeom prst="rect">
            <a:avLst/>
          </a:prstGeom>
        </p:spPr>
        <p:txBody>
          <a:bodyPr lIns="0" tIns="0" rIns="0" bIns="0" rtlCol="0" anchor="t">
            <a:spAutoFit/>
          </a:bodyPr>
          <a:lstStyle/>
          <a:p>
            <a:pPr>
              <a:lnSpc>
                <a:spcPts val="4959"/>
              </a:lnSpc>
            </a:pPr>
            <a:r>
              <a:rPr lang="en-US" sz="3099">
                <a:solidFill>
                  <a:srgbClr val="2D4263"/>
                </a:solidFill>
                <a:latin typeface="Poppins Bold"/>
              </a:rPr>
              <a:t>Functions used</a:t>
            </a:r>
          </a:p>
        </p:txBody>
      </p:sp>
      <p:sp>
        <p:nvSpPr>
          <p:cNvPr id="14" name="TextBox 14"/>
          <p:cNvSpPr txBox="1"/>
          <p:nvPr/>
        </p:nvSpPr>
        <p:spPr>
          <a:xfrm>
            <a:off x="9793397" y="7155208"/>
            <a:ext cx="7465903" cy="1095375"/>
          </a:xfrm>
          <a:prstGeom prst="rect">
            <a:avLst/>
          </a:prstGeom>
        </p:spPr>
        <p:txBody>
          <a:bodyPr lIns="0" tIns="0" rIns="0" bIns="0" rtlCol="0" anchor="t">
            <a:spAutoFit/>
          </a:bodyPr>
          <a:lstStyle/>
          <a:p>
            <a:pPr>
              <a:lnSpc>
                <a:spcPts val="4499"/>
              </a:lnSpc>
            </a:pPr>
            <a:r>
              <a:rPr lang="en-US" sz="2499">
                <a:solidFill>
                  <a:srgbClr val="2D4263"/>
                </a:solidFill>
                <a:latin typeface="Poppins Medium"/>
              </a:rPr>
              <a:t>MATLAB functions of GENFIS, ANFIS, FIS, TUNEFIS, EVALFIS, etc. were used.</a:t>
            </a:r>
          </a:p>
        </p:txBody>
      </p:sp>
      <p:sp>
        <p:nvSpPr>
          <p:cNvPr id="15" name="TextBox 15"/>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3012" y="2736326"/>
            <a:ext cx="2442776" cy="6521974"/>
          </a:xfrm>
          <a:prstGeom prst="rect">
            <a:avLst/>
          </a:prstGeom>
        </p:spPr>
      </p:pic>
      <p:sp>
        <p:nvSpPr>
          <p:cNvPr id="7" name="TextBox 7"/>
          <p:cNvSpPr txBox="1"/>
          <p:nvPr/>
        </p:nvSpPr>
        <p:spPr>
          <a:xfrm>
            <a:off x="1123950" y="214335"/>
            <a:ext cx="2392442" cy="438150"/>
          </a:xfrm>
          <a:prstGeom prst="rect">
            <a:avLst/>
          </a:prstGeom>
        </p:spPr>
        <p:txBody>
          <a:bodyPr lIns="0" tIns="0" rIns="0" bIns="0" rtlCol="0" anchor="t">
            <a:spAutoFit/>
          </a:bodyPr>
          <a:lstStyle/>
          <a:p>
            <a:pPr>
              <a:lnSpc>
                <a:spcPts val="3240"/>
              </a:lnSpc>
            </a:pPr>
            <a:r>
              <a:rPr lang="en-US" sz="2700" spc="83">
                <a:solidFill>
                  <a:srgbClr val="2D4263"/>
                </a:solidFill>
                <a:latin typeface="Poppins Medium"/>
              </a:rPr>
              <a:t>Methodology</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3944977" y="2612501"/>
            <a:ext cx="9398887" cy="581025"/>
          </a:xfrm>
          <a:prstGeom prst="rect">
            <a:avLst/>
          </a:prstGeom>
        </p:spPr>
        <p:txBody>
          <a:bodyPr lIns="0" tIns="0" rIns="0" bIns="0" rtlCol="0" anchor="t">
            <a:spAutoFit/>
          </a:bodyPr>
          <a:lstStyle/>
          <a:p>
            <a:pPr marL="647700" lvl="1" indent="-323850">
              <a:lnSpc>
                <a:spcPts val="4800"/>
              </a:lnSpc>
              <a:buFont typeface="Arial"/>
              <a:buChar char="•"/>
            </a:pPr>
            <a:r>
              <a:rPr lang="en-US" sz="3000">
                <a:solidFill>
                  <a:srgbClr val="2D4263"/>
                </a:solidFill>
                <a:latin typeface="Poppins Bold"/>
              </a:rPr>
              <a:t> Data Preparation</a:t>
            </a:r>
          </a:p>
        </p:txBody>
      </p:sp>
      <p:sp>
        <p:nvSpPr>
          <p:cNvPr id="10" name="TextBox 10"/>
          <p:cNvSpPr txBox="1"/>
          <p:nvPr/>
        </p:nvSpPr>
        <p:spPr>
          <a:xfrm>
            <a:off x="4086868" y="3592184"/>
            <a:ext cx="11982497" cy="3507105"/>
          </a:xfrm>
          <a:prstGeom prst="rect">
            <a:avLst/>
          </a:prstGeom>
        </p:spPr>
        <p:txBody>
          <a:bodyPr lIns="0" tIns="0" rIns="0" bIns="0" rtlCol="0" anchor="t">
            <a:spAutoFit/>
          </a:bodyPr>
          <a:lstStyle/>
          <a:p>
            <a:pPr marL="561339" lvl="1" indent="-280669">
              <a:lnSpc>
                <a:spcPts val="4679"/>
              </a:lnSpc>
              <a:buFont typeface="Arial"/>
              <a:buChar char="•"/>
            </a:pPr>
            <a:r>
              <a:rPr lang="en-US" sz="2599">
                <a:solidFill>
                  <a:srgbClr val="2D4263"/>
                </a:solidFill>
                <a:latin typeface="Poppins Medium"/>
              </a:rPr>
              <a:t>Daily closing prices of assets are considered to predict the closing price of the next day.</a:t>
            </a:r>
          </a:p>
          <a:p>
            <a:pPr marL="561339" lvl="1" indent="-280669">
              <a:lnSpc>
                <a:spcPts val="4679"/>
              </a:lnSpc>
              <a:buFont typeface="Arial"/>
              <a:buChar char="•"/>
            </a:pPr>
            <a:r>
              <a:rPr lang="en-US" sz="2599">
                <a:solidFill>
                  <a:srgbClr val="2D4263"/>
                </a:solidFill>
                <a:latin typeface="Poppins Medium"/>
              </a:rPr>
              <a:t>2 different datasets are created using the historical closing prices. The first one consists of the daily closing prices for the last 5 days. The second dataset consists of the closing prices of t-5 (last week, same day), t-10, t-15, t-20 and t-25(5 weeks back, same day).</a:t>
            </a:r>
          </a:p>
        </p:txBody>
      </p:sp>
      <p:sp>
        <p:nvSpPr>
          <p:cNvPr id="11" name="TextBox 11"/>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1" y="9524"/>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3012" y="2736326"/>
            <a:ext cx="2442776" cy="6521974"/>
          </a:xfrm>
          <a:prstGeom prst="rect">
            <a:avLst/>
          </a:prstGeom>
        </p:spPr>
      </p:pic>
      <p:sp>
        <p:nvSpPr>
          <p:cNvPr id="7" name="TextBox 7"/>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Methodology</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4444557" y="1954134"/>
            <a:ext cx="9398887" cy="581025"/>
          </a:xfrm>
          <a:prstGeom prst="rect">
            <a:avLst/>
          </a:prstGeom>
        </p:spPr>
        <p:txBody>
          <a:bodyPr lIns="0" tIns="0" rIns="0" bIns="0" rtlCol="0" anchor="t">
            <a:spAutoFit/>
          </a:bodyPr>
          <a:lstStyle/>
          <a:p>
            <a:pPr>
              <a:lnSpc>
                <a:spcPts val="4800"/>
              </a:lnSpc>
            </a:pPr>
            <a:r>
              <a:rPr lang="en-US" sz="3000">
                <a:solidFill>
                  <a:srgbClr val="2D4263"/>
                </a:solidFill>
                <a:latin typeface="Poppins Bold"/>
              </a:rPr>
              <a:t>2. Creation of Train and Test Datasets.</a:t>
            </a:r>
          </a:p>
        </p:txBody>
      </p:sp>
      <p:sp>
        <p:nvSpPr>
          <p:cNvPr id="10" name="TextBox 10"/>
          <p:cNvSpPr txBox="1"/>
          <p:nvPr/>
        </p:nvSpPr>
        <p:spPr>
          <a:xfrm>
            <a:off x="4181462" y="2869853"/>
            <a:ext cx="12029794" cy="4688205"/>
          </a:xfrm>
          <a:prstGeom prst="rect">
            <a:avLst/>
          </a:prstGeom>
        </p:spPr>
        <p:txBody>
          <a:bodyPr lIns="0" tIns="0" rIns="0" bIns="0" rtlCol="0" anchor="t">
            <a:spAutoFit/>
          </a:bodyPr>
          <a:lstStyle/>
          <a:p>
            <a:pPr marL="561339" lvl="1" indent="-280669">
              <a:lnSpc>
                <a:spcPts val="4679"/>
              </a:lnSpc>
              <a:buFont typeface="Arial"/>
              <a:buChar char="•"/>
            </a:pPr>
            <a:r>
              <a:rPr lang="en-US" sz="2599">
                <a:solidFill>
                  <a:srgbClr val="2D4263"/>
                </a:solidFill>
                <a:latin typeface="Poppins Medium"/>
              </a:rPr>
              <a:t>As the dataset consists of time series data, the training and test sets are generated by splitting the data into two parts without shuffling, based on the occurrence of the observations. The dataset is not shuffled. No sampling method is used.</a:t>
            </a:r>
          </a:p>
          <a:p>
            <a:pPr marL="561339" lvl="1" indent="-280669">
              <a:lnSpc>
                <a:spcPts val="4679"/>
              </a:lnSpc>
              <a:buFont typeface="Arial"/>
              <a:buChar char="•"/>
            </a:pPr>
            <a:r>
              <a:rPr lang="en-US" sz="2599">
                <a:solidFill>
                  <a:srgbClr val="2D4263"/>
                </a:solidFill>
                <a:latin typeface="Poppins Medium"/>
              </a:rPr>
              <a:t>Training data consists of 1000 data points, and the test data point is the closing price of the next day. The dataset is looped for 42 days (approximately 2 months) to generate outputs. SNP500 index’s closing prices are used to generate the predictions.</a:t>
            </a:r>
          </a:p>
        </p:txBody>
      </p:sp>
      <p:sp>
        <p:nvSpPr>
          <p:cNvPr id="11" name="TextBox 11"/>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9525" y="9524"/>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3012" y="2736326"/>
            <a:ext cx="2442776" cy="6521974"/>
          </a:xfrm>
          <a:prstGeom prst="rect">
            <a:avLst/>
          </a:prstGeom>
        </p:spPr>
      </p:pic>
      <p:sp>
        <p:nvSpPr>
          <p:cNvPr id="7" name="TextBox 7"/>
          <p:cNvSpPr txBox="1"/>
          <p:nvPr/>
        </p:nvSpPr>
        <p:spPr>
          <a:xfrm>
            <a:off x="1123950" y="214335"/>
            <a:ext cx="2391966"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Methodology</a:t>
            </a:r>
          </a:p>
        </p:txBody>
      </p:sp>
      <p:sp>
        <p:nvSpPr>
          <p:cNvPr id="8" name="TextBox 8"/>
          <p:cNvSpPr txBox="1"/>
          <p:nvPr/>
        </p:nvSpPr>
        <p:spPr>
          <a:xfrm>
            <a:off x="202049" y="214335"/>
            <a:ext cx="424622" cy="365100"/>
          </a:xfrm>
          <a:prstGeom prst="rect">
            <a:avLst/>
          </a:prstGeom>
        </p:spPr>
        <p:txBody>
          <a:bodyPr wrap="square" lIns="0" tIns="0" rIns="0" bIns="0" rtlCol="0" anchor="t">
            <a:spAutoFit/>
          </a:bodyPr>
          <a:lstStyle/>
          <a:p>
            <a:pPr algn="ctr">
              <a:lnSpc>
                <a:spcPts val="2879"/>
              </a:lnSpc>
            </a:pPr>
            <a:r>
              <a:rPr lang="en-US" sz="2400" spc="74" dirty="0">
                <a:solidFill>
                  <a:srgbClr val="EEEEEE"/>
                </a:solidFill>
                <a:latin typeface="Poppins Medium"/>
              </a:rPr>
              <a:t>IV</a:t>
            </a:r>
          </a:p>
        </p:txBody>
      </p:sp>
      <p:sp>
        <p:nvSpPr>
          <p:cNvPr id="9" name="TextBox 9"/>
          <p:cNvSpPr txBox="1"/>
          <p:nvPr/>
        </p:nvSpPr>
        <p:spPr>
          <a:xfrm>
            <a:off x="4105377" y="1326165"/>
            <a:ext cx="9398887" cy="581025"/>
          </a:xfrm>
          <a:prstGeom prst="rect">
            <a:avLst/>
          </a:prstGeom>
        </p:spPr>
        <p:txBody>
          <a:bodyPr lIns="0" tIns="0" rIns="0" bIns="0" rtlCol="0" anchor="t">
            <a:spAutoFit/>
          </a:bodyPr>
          <a:lstStyle/>
          <a:p>
            <a:pPr>
              <a:lnSpc>
                <a:spcPts val="4800"/>
              </a:lnSpc>
            </a:pPr>
            <a:r>
              <a:rPr lang="en-US" sz="3000">
                <a:solidFill>
                  <a:srgbClr val="2D4263"/>
                </a:solidFill>
                <a:latin typeface="Poppins Bold"/>
              </a:rPr>
              <a:t>3. Building the FIS Model</a:t>
            </a:r>
          </a:p>
        </p:txBody>
      </p:sp>
      <p:sp>
        <p:nvSpPr>
          <p:cNvPr id="10" name="TextBox 10"/>
          <p:cNvSpPr txBox="1"/>
          <p:nvPr/>
        </p:nvSpPr>
        <p:spPr>
          <a:xfrm>
            <a:off x="3868892" y="2135505"/>
            <a:ext cx="12857493" cy="6459855"/>
          </a:xfrm>
          <a:prstGeom prst="rect">
            <a:avLst/>
          </a:prstGeom>
        </p:spPr>
        <p:txBody>
          <a:bodyPr lIns="0" tIns="0" rIns="0" bIns="0" rtlCol="0" anchor="t">
            <a:spAutoFit/>
          </a:bodyPr>
          <a:lstStyle/>
          <a:p>
            <a:pPr marL="561339" lvl="1" indent="-280669">
              <a:lnSpc>
                <a:spcPts val="4679"/>
              </a:lnSpc>
              <a:buFont typeface="Arial"/>
              <a:buChar char="•"/>
            </a:pPr>
            <a:r>
              <a:rPr lang="en-US" sz="2599">
                <a:solidFill>
                  <a:srgbClr val="2D4263"/>
                </a:solidFill>
                <a:latin typeface="Poppins Medium"/>
              </a:rPr>
              <a:t>There are three types of FIS models namely, </a:t>
            </a:r>
            <a:r>
              <a:rPr lang="en-US" sz="2599">
                <a:solidFill>
                  <a:srgbClr val="2D4263"/>
                </a:solidFill>
                <a:latin typeface="Poppins Medium Bold"/>
              </a:rPr>
              <a:t>Grid Partitioning</a:t>
            </a:r>
            <a:r>
              <a:rPr lang="en-US" sz="2599">
                <a:solidFill>
                  <a:srgbClr val="2D4263"/>
                </a:solidFill>
                <a:latin typeface="Poppins Medium"/>
              </a:rPr>
              <a:t>,</a:t>
            </a:r>
            <a:r>
              <a:rPr lang="en-US" sz="2599">
                <a:solidFill>
                  <a:srgbClr val="2D4263"/>
                </a:solidFill>
                <a:latin typeface="Poppins Medium Bold"/>
              </a:rPr>
              <a:t> Subtractive Clustering</a:t>
            </a:r>
            <a:r>
              <a:rPr lang="en-US" sz="2599">
                <a:solidFill>
                  <a:srgbClr val="2D4263"/>
                </a:solidFill>
                <a:latin typeface="Poppins Medium"/>
              </a:rPr>
              <a:t> and </a:t>
            </a:r>
            <a:r>
              <a:rPr lang="en-US" sz="2599">
                <a:solidFill>
                  <a:srgbClr val="2D4263"/>
                </a:solidFill>
                <a:latin typeface="Poppins Medium Bold"/>
              </a:rPr>
              <a:t>FCM Clustering</a:t>
            </a:r>
            <a:r>
              <a:rPr lang="en-US" sz="2599">
                <a:solidFill>
                  <a:srgbClr val="2D4263"/>
                </a:solidFill>
                <a:latin typeface="Poppins Medium"/>
              </a:rPr>
              <a:t> modes. </a:t>
            </a:r>
          </a:p>
          <a:p>
            <a:pPr marL="561339" lvl="1" indent="-280669">
              <a:lnSpc>
                <a:spcPts val="4679"/>
              </a:lnSpc>
              <a:buFont typeface="Arial"/>
              <a:buChar char="•"/>
            </a:pPr>
            <a:r>
              <a:rPr lang="en-US" sz="2599" u="sng">
                <a:solidFill>
                  <a:srgbClr val="2D4263"/>
                </a:solidFill>
                <a:latin typeface="Poppins Medium Bold"/>
              </a:rPr>
              <a:t>Subtractive Clustering</a:t>
            </a:r>
            <a:r>
              <a:rPr lang="en-US" sz="2599">
                <a:solidFill>
                  <a:srgbClr val="2D4263"/>
                </a:solidFill>
                <a:latin typeface="Poppins Medium"/>
              </a:rPr>
              <a:t> is focused on the calculation of the probability that a data point can be a cluster centroid by examining the distance metrics of relative data points.</a:t>
            </a:r>
          </a:p>
          <a:p>
            <a:pPr marL="561339" lvl="1" indent="-280669">
              <a:lnSpc>
                <a:spcPts val="4679"/>
              </a:lnSpc>
              <a:buFont typeface="Arial"/>
              <a:buChar char="•"/>
            </a:pPr>
            <a:r>
              <a:rPr lang="en-US" sz="2599" u="sng">
                <a:solidFill>
                  <a:srgbClr val="2D4263"/>
                </a:solidFill>
                <a:latin typeface="Poppins Medium Bold"/>
              </a:rPr>
              <a:t>Grid partitioning</a:t>
            </a:r>
            <a:r>
              <a:rPr lang="en-US" sz="2599">
                <a:solidFill>
                  <a:srgbClr val="2D4263"/>
                </a:solidFill>
                <a:latin typeface="Poppins Medium"/>
              </a:rPr>
              <a:t> divides the whole input space into several fuzzy subspaces and specifies each value represented by them via a corresponding membership function.</a:t>
            </a:r>
          </a:p>
          <a:p>
            <a:pPr marL="561339" lvl="1" indent="-280669">
              <a:lnSpc>
                <a:spcPts val="4679"/>
              </a:lnSpc>
              <a:buFont typeface="Arial"/>
              <a:buChar char="•"/>
            </a:pPr>
            <a:r>
              <a:rPr lang="en-US" sz="2599" u="sng">
                <a:solidFill>
                  <a:srgbClr val="2D4263"/>
                </a:solidFill>
                <a:latin typeface="Poppins Medium Bold"/>
              </a:rPr>
              <a:t>Fuzzy C-Means</a:t>
            </a:r>
            <a:r>
              <a:rPr lang="en-US" sz="2599">
                <a:solidFill>
                  <a:srgbClr val="2D4263"/>
                </a:solidFill>
                <a:latin typeface="Poppins Medium"/>
              </a:rPr>
              <a:t> clustering method is quite similar to the k-means algorithm and the number of clusters is set in the beginning, then the weights are randomly assigned to each data point.</a:t>
            </a:r>
          </a:p>
        </p:txBody>
      </p:sp>
      <p:sp>
        <p:nvSpPr>
          <p:cNvPr id="11" name="TextBox 11"/>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893045"/>
            <a:ext cx="8526240" cy="7393955"/>
          </a:xfrm>
          <a:prstGeom prst="rect">
            <a:avLst/>
          </a:prstGeom>
        </p:spPr>
      </p:pic>
      <p:sp>
        <p:nvSpPr>
          <p:cNvPr id="7" name="TextBox 7"/>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Methodology</a:t>
            </a:r>
          </a:p>
        </p:txBody>
      </p:sp>
      <p:sp>
        <p:nvSpPr>
          <p:cNvPr id="8" name="TextBox 8"/>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9144000" y="2985135"/>
            <a:ext cx="7852206" cy="5278755"/>
          </a:xfrm>
          <a:prstGeom prst="rect">
            <a:avLst/>
          </a:prstGeom>
        </p:spPr>
        <p:txBody>
          <a:bodyPr lIns="0" tIns="0" rIns="0" bIns="0" rtlCol="0" anchor="t">
            <a:spAutoFit/>
          </a:bodyPr>
          <a:lstStyle/>
          <a:p>
            <a:pPr>
              <a:lnSpc>
                <a:spcPts val="4679"/>
              </a:lnSpc>
            </a:pPr>
            <a:r>
              <a:rPr lang="en-US" sz="2599">
                <a:solidFill>
                  <a:srgbClr val="2D4263"/>
                </a:solidFill>
                <a:latin typeface="Poppins Medium Bold"/>
              </a:rPr>
              <a:t>ANFIS,</a:t>
            </a:r>
            <a:r>
              <a:rPr lang="en-US" sz="2599">
                <a:solidFill>
                  <a:srgbClr val="2D4263"/>
                </a:solidFill>
                <a:latin typeface="Poppins Medium"/>
              </a:rPr>
              <a:t> or adaptive neuro-fuzzy inference system, uses the given inputs and outputs of a dataset to construct a fuzzy inference system. Like a neural network, The membership functions’ parameters are adjusted by the backpropagation algorithm or least-squares algorithm. ANFIS is the combination of both artificial neural networks and fuzzy logic. The classical ANFIS model consists of five layers.</a:t>
            </a:r>
          </a:p>
        </p:txBody>
      </p:sp>
      <p:sp>
        <p:nvSpPr>
          <p:cNvPr id="10" name="TextBox 10"/>
          <p:cNvSpPr txBox="1"/>
          <p:nvPr/>
        </p:nvSpPr>
        <p:spPr>
          <a:xfrm>
            <a:off x="9144000" y="2019850"/>
            <a:ext cx="6430931" cy="581025"/>
          </a:xfrm>
          <a:prstGeom prst="rect">
            <a:avLst/>
          </a:prstGeom>
        </p:spPr>
        <p:txBody>
          <a:bodyPr lIns="0" tIns="0" rIns="0" bIns="0" rtlCol="0" anchor="t">
            <a:spAutoFit/>
          </a:bodyPr>
          <a:lstStyle/>
          <a:p>
            <a:pPr>
              <a:lnSpc>
                <a:spcPts val="4800"/>
              </a:lnSpc>
            </a:pPr>
            <a:r>
              <a:rPr lang="en-US" sz="3000">
                <a:solidFill>
                  <a:srgbClr val="2D4263"/>
                </a:solidFill>
                <a:latin typeface="Poppins Bold"/>
              </a:rPr>
              <a:t>4.1 Generating the ANFIS Model</a:t>
            </a:r>
          </a:p>
        </p:txBody>
      </p:sp>
      <p:sp>
        <p:nvSpPr>
          <p:cNvPr id="11" name="TextBox 11"/>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59" y="2736326"/>
            <a:ext cx="2442776" cy="6521974"/>
          </a:xfrm>
          <a:prstGeom prst="rect">
            <a:avLst/>
          </a:prstGeom>
        </p:spPr>
      </p:pic>
      <p:pic>
        <p:nvPicPr>
          <p:cNvPr id="7" name="Picture 7"/>
          <p:cNvPicPr>
            <a:picLocks noChangeAspect="1"/>
          </p:cNvPicPr>
          <p:nvPr/>
        </p:nvPicPr>
        <p:blipFill>
          <a:blip r:embed="rId4"/>
          <a:srcRect t="3235" b="3235"/>
          <a:stretch>
            <a:fillRect/>
          </a:stretch>
        </p:blipFill>
        <p:spPr>
          <a:xfrm>
            <a:off x="3276393" y="3915358"/>
            <a:ext cx="8041170" cy="5629328"/>
          </a:xfrm>
          <a:prstGeom prst="rect">
            <a:avLst/>
          </a:prstGeom>
        </p:spPr>
      </p:pic>
      <p:sp>
        <p:nvSpPr>
          <p:cNvPr id="8" name="TextBox 8"/>
          <p:cNvSpPr txBox="1"/>
          <p:nvPr/>
        </p:nvSpPr>
        <p:spPr>
          <a:xfrm>
            <a:off x="1123950" y="214335"/>
            <a:ext cx="10592755" cy="438150"/>
          </a:xfrm>
          <a:prstGeom prst="rect">
            <a:avLst/>
          </a:prstGeom>
        </p:spPr>
        <p:txBody>
          <a:bodyPr lIns="0" tIns="0" rIns="0" bIns="0" rtlCol="0" anchor="t">
            <a:spAutoFit/>
          </a:bodyPr>
          <a:lstStyle/>
          <a:p>
            <a:pPr>
              <a:lnSpc>
                <a:spcPts val="3239"/>
              </a:lnSpc>
            </a:pPr>
            <a:r>
              <a:rPr lang="en-US" sz="2699" spc="83">
                <a:solidFill>
                  <a:srgbClr val="2D4263"/>
                </a:solidFill>
                <a:latin typeface="Poppins Medium"/>
              </a:rPr>
              <a:t>Methodology</a:t>
            </a:r>
          </a:p>
        </p:txBody>
      </p:sp>
      <p:sp>
        <p:nvSpPr>
          <p:cNvPr id="9" name="TextBox 9"/>
          <p:cNvSpPr txBox="1"/>
          <p:nvPr/>
        </p:nvSpPr>
        <p:spPr>
          <a:xfrm>
            <a:off x="154759" y="223860"/>
            <a:ext cx="538253" cy="38100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0" name="TextBox 10"/>
          <p:cNvSpPr txBox="1"/>
          <p:nvPr/>
        </p:nvSpPr>
        <p:spPr>
          <a:xfrm>
            <a:off x="3276393" y="1412874"/>
            <a:ext cx="9398887" cy="581025"/>
          </a:xfrm>
          <a:prstGeom prst="rect">
            <a:avLst/>
          </a:prstGeom>
        </p:spPr>
        <p:txBody>
          <a:bodyPr lIns="0" tIns="0" rIns="0" bIns="0" rtlCol="0" anchor="t">
            <a:spAutoFit/>
          </a:bodyPr>
          <a:lstStyle/>
          <a:p>
            <a:pPr>
              <a:lnSpc>
                <a:spcPts val="4800"/>
              </a:lnSpc>
            </a:pPr>
            <a:r>
              <a:rPr lang="en-US" sz="3000">
                <a:solidFill>
                  <a:srgbClr val="2D4263"/>
                </a:solidFill>
                <a:latin typeface="Poppins Bold"/>
              </a:rPr>
              <a:t>4.2 Generating the ANFIS Model</a:t>
            </a:r>
          </a:p>
        </p:txBody>
      </p:sp>
      <p:sp>
        <p:nvSpPr>
          <p:cNvPr id="11" name="TextBox 11"/>
          <p:cNvSpPr txBox="1"/>
          <p:nvPr/>
        </p:nvSpPr>
        <p:spPr>
          <a:xfrm>
            <a:off x="3276393" y="2027946"/>
            <a:ext cx="13448706" cy="1735455"/>
          </a:xfrm>
          <a:prstGeom prst="rect">
            <a:avLst/>
          </a:prstGeom>
        </p:spPr>
        <p:txBody>
          <a:bodyPr lIns="0" tIns="0" rIns="0" bIns="0" rtlCol="0" anchor="t">
            <a:spAutoFit/>
          </a:bodyPr>
          <a:lstStyle/>
          <a:p>
            <a:pPr>
              <a:lnSpc>
                <a:spcPts val="4679"/>
              </a:lnSpc>
            </a:pPr>
            <a:r>
              <a:rPr lang="en-US" sz="2599">
                <a:solidFill>
                  <a:srgbClr val="2D4263"/>
                </a:solidFill>
                <a:latin typeface="Poppins Medium"/>
              </a:rPr>
              <a:t>First layer is the input layer. There are square nodes in the mid-layers with different output rules. The single node in the fifth and last layer computes the output, by summing all the inputs coming from the prior layers.</a:t>
            </a:r>
          </a:p>
        </p:txBody>
      </p:sp>
      <p:sp>
        <p:nvSpPr>
          <p:cNvPr id="12" name="TextBox 12"/>
          <p:cNvSpPr txBox="1"/>
          <p:nvPr/>
        </p:nvSpPr>
        <p:spPr>
          <a:xfrm>
            <a:off x="16918147" y="9115425"/>
            <a:ext cx="682307" cy="60007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9</a:t>
            </a:r>
          </a:p>
        </p:txBody>
      </p:sp>
      <p:sp>
        <p:nvSpPr>
          <p:cNvPr id="13" name="TextBox 13"/>
          <p:cNvSpPr txBox="1"/>
          <p:nvPr/>
        </p:nvSpPr>
        <p:spPr>
          <a:xfrm>
            <a:off x="11375832" y="9316721"/>
            <a:ext cx="2799279" cy="398779"/>
          </a:xfrm>
          <a:prstGeom prst="rect">
            <a:avLst/>
          </a:prstGeom>
        </p:spPr>
        <p:txBody>
          <a:bodyPr lIns="0" tIns="0" rIns="0" bIns="0" rtlCol="0" anchor="t">
            <a:spAutoFit/>
          </a:bodyPr>
          <a:lstStyle/>
          <a:p>
            <a:pPr algn="ctr">
              <a:lnSpc>
                <a:spcPts val="3220"/>
              </a:lnSpc>
            </a:pPr>
            <a:r>
              <a:rPr lang="en-US" sz="2300">
                <a:solidFill>
                  <a:srgbClr val="2D4263"/>
                </a:solidFill>
                <a:latin typeface="Poppins Medium"/>
              </a:rPr>
              <a:t>Fig: ANFIS structure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1080</Words>
  <Application>Microsoft Office PowerPoint</Application>
  <PresentationFormat>Custom</PresentationFormat>
  <Paragraphs>86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 Medium Bold</vt:lpstr>
      <vt:lpstr>Poppins Bold</vt:lpstr>
      <vt:lpstr>Arial</vt:lpstr>
      <vt:lpstr>Poppins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CSE-458_STOCK_MARKET_PREDICTION</dc:title>
  <cp:lastModifiedBy>SHRAVAN G</cp:lastModifiedBy>
  <cp:revision>2</cp:revision>
  <dcterms:created xsi:type="dcterms:W3CDTF">2006-08-16T00:00:00Z</dcterms:created>
  <dcterms:modified xsi:type="dcterms:W3CDTF">2022-05-04T17:53:24Z</dcterms:modified>
  <dc:identifier>DAE-mBlfy6w</dc:identifier>
</cp:coreProperties>
</file>